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68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82" r:id="rId11"/>
    <p:sldId id="293" r:id="rId12"/>
    <p:sldId id="294" r:id="rId13"/>
    <p:sldId id="283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66FF66"/>
    <a:srgbClr val="003300"/>
    <a:srgbClr val="99FF66"/>
    <a:srgbClr val="000099"/>
    <a:srgbClr val="99FF99"/>
    <a:srgbClr val="0000CC"/>
    <a:srgbClr val="FF3300"/>
    <a:srgbClr val="CC3300"/>
    <a:srgbClr val="99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6517" autoAdjust="0"/>
    <p:restoredTop sz="94660"/>
  </p:normalViewPr>
  <p:slideViewPr>
    <p:cSldViewPr>
      <p:cViewPr>
        <p:scale>
          <a:sx n="75" d="100"/>
          <a:sy n="75" d="100"/>
        </p:scale>
        <p:origin x="-100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6B4D4-9907-475D-B95F-00BA107A407B}" type="datetimeFigureOut">
              <a:rPr lang="ru-RU" smtClean="0"/>
              <a:pPr/>
              <a:t>23.11.2024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052FF-F96D-49D4-BE14-98535E83BE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052FF-F96D-49D4-BE14-98535E83BEB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67CB5-F0BC-47E9-8ED6-01F40405CC9D}" type="datetimeFigureOut">
              <a:rPr lang="ru-RU"/>
              <a:pPr>
                <a:defRPr/>
              </a:pPr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E196F-A3AA-44D0-B1B0-01B0DD1869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7F9D4-2E24-4AA9-813C-B9E238E2765B}" type="datetimeFigureOut">
              <a:rPr lang="ru-RU"/>
              <a:pPr>
                <a:defRPr/>
              </a:pPr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43AC9-4D4F-4742-8DFE-7A9AA9477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455A5-6879-424A-B5C9-E89B45539343}" type="datetimeFigureOut">
              <a:rPr lang="ru-RU"/>
              <a:pPr>
                <a:defRPr/>
              </a:pPr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D4FFA-2A65-40C8-8E8F-5E9A66C37D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9BD40-B5CF-438F-91B5-D4763A4D3BA8}" type="datetimeFigureOut">
              <a:rPr lang="ru-RU"/>
              <a:pPr>
                <a:defRPr/>
              </a:pPr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D5191-F6C4-418B-816B-B4B96C6530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C3694-1E1E-42EA-844F-77B2AB93CD32}" type="datetimeFigureOut">
              <a:rPr lang="ru-RU"/>
              <a:pPr>
                <a:defRPr/>
              </a:pPr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176D-2905-4341-85E3-B14337F464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FA45B-3810-4C3E-A95A-A465C775C2F6}" type="datetimeFigureOut">
              <a:rPr lang="ru-RU"/>
              <a:pPr>
                <a:defRPr/>
              </a:pPr>
              <a:t>23.11.2024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BD0AA-8BA3-403B-A39A-1A3D6FD3E4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15B8F-2A5D-4912-A426-6017F9A614E9}" type="datetimeFigureOut">
              <a:rPr lang="ru-RU"/>
              <a:pPr>
                <a:defRPr/>
              </a:pPr>
              <a:t>23.11.2024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DE532-6A9F-42B1-8825-C87082F0E9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28391-45F0-47A6-B741-58CA2E14DEF5}" type="datetimeFigureOut">
              <a:rPr lang="ru-RU"/>
              <a:pPr>
                <a:defRPr/>
              </a:pPr>
              <a:t>23.11.2024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3B7FE-775B-4328-BF74-8FD808965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4FF04-DAE6-441B-A13E-A150D824BB44}" type="datetimeFigureOut">
              <a:rPr lang="ru-RU"/>
              <a:pPr>
                <a:defRPr/>
              </a:pPr>
              <a:t>23.11.2024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4CD50-FF81-49F8-811A-17D2117A23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E6124-E573-4F64-91E6-432EC31A541A}" type="datetimeFigureOut">
              <a:rPr lang="ru-RU"/>
              <a:pPr>
                <a:defRPr/>
              </a:pPr>
              <a:t>23.11.2024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33A8C-E12E-4AAD-BA62-6B110A00A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E4148-BC29-478F-8A51-B5E80038CF9B}" type="datetimeFigureOut">
              <a:rPr lang="ru-RU"/>
              <a:pPr>
                <a:defRPr/>
              </a:pPr>
              <a:t>23.11.2024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E4C2-F659-444E-9B50-F068ACD2BB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BA16B6-9146-4DC6-A47D-B1A8337B865B}" type="datetimeFigureOut">
              <a:rPr lang="ru-RU"/>
              <a:pPr>
                <a:defRPr/>
              </a:pPr>
              <a:t>23.11.2024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DBDD39-4367-4E52-92AE-635D6559B4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23528" y="333218"/>
            <a:ext cx="8640960" cy="1655622"/>
            <a:chOff x="323528" y="333218"/>
            <a:chExt cx="8640960" cy="1655622"/>
          </a:xfrm>
        </p:grpSpPr>
        <p:sp>
          <p:nvSpPr>
            <p:cNvPr id="4" name="Подзаголовок 2"/>
            <p:cNvSpPr txBox="1">
              <a:spLocks/>
            </p:cNvSpPr>
            <p:nvPr/>
          </p:nvSpPr>
          <p:spPr>
            <a:xfrm>
              <a:off x="323528" y="764704"/>
              <a:ext cx="8640960" cy="1224136"/>
            </a:xfrm>
            <a:prstGeom prst="rect">
              <a:avLst/>
            </a:prstGeom>
          </p:spPr>
          <p:txBody>
            <a:bodyPr/>
            <a:lstStyle/>
            <a:p>
              <a:pPr marL="34290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ФЕДЕРАЛЬНОЕ ГОСУДАРСТВЕННОЕ БЮДЖЕТНОЕ ОБРАЗОВАТЕЛЬНОЕ УЧРЕЖДЕНИЕ ВЫСШЕГО ОБРАЗОВАНИЯ                                                           «ЮЖНО-УРАЛЬСКИЙ ГОСУДАРСТВЕННЫЙ АГРАРНЫЙ УНИВЕРСИТЕТ»</a:t>
              </a:r>
            </a:p>
            <a:p>
              <a:pPr marL="34290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endPara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Подзаголовок 2"/>
            <p:cNvSpPr txBox="1">
              <a:spLocks/>
            </p:cNvSpPr>
            <p:nvPr/>
          </p:nvSpPr>
          <p:spPr>
            <a:xfrm>
              <a:off x="323528" y="333218"/>
              <a:ext cx="8640960" cy="648072"/>
            </a:xfrm>
            <a:prstGeom prst="rect">
              <a:avLst/>
            </a:prstGeom>
          </p:spPr>
          <p:txBody>
            <a:bodyPr/>
            <a:lstStyle/>
            <a:p>
              <a:pPr marL="34290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МИНИСТЕРСТВО</a:t>
              </a:r>
              <a:r>
                <a:rPr kumimoji="0" lang="ru-RU" b="1" i="0" u="none" strike="noStrike" kern="1200" cap="none" spc="0" normalizeH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СЕЛЬСКОГО ХОЗЯЙСТВА ЧЕЛЯБИНСКОЙ ОБЛАСТИ</a:t>
              </a:r>
              <a:endPara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2682786"/>
            <a:ext cx="9144000" cy="1754326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ПЕРСПЕКТИВНЫЕ НАПРАВЛЕНИЯ РАЗВИТИЯ УРБАНИЗИРОВАННОГО РАСТЕНИЕВОДСТВА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3848" y="573325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Челябинск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256584" cy="397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09120"/>
            <a:ext cx="2806452" cy="201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509120"/>
            <a:ext cx="270207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509120"/>
            <a:ext cx="282271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4149080"/>
            <a:ext cx="8820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Вегетационные индексы растений ежевики, полученных методом клонального микроразмножения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768" y="6453336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SIPI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RGRI</a:t>
            </a:r>
            <a:endParaRPr lang="ru-RU" sz="14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7126" y="3140968"/>
            <a:ext cx="16192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808960" y="2831728"/>
            <a:ext cx="8640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NDVI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7" y="188638"/>
            <a:ext cx="1738806" cy="26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812360" y="2827536"/>
            <a:ext cx="8640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VOGI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239440"/>
            <a:ext cx="1745852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Разведение растений. Получение семян</a:t>
            </a:r>
            <a:endParaRPr lang="ru-RU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4304390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55132"/>
            <a:ext cx="4329231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2462" y="609029"/>
            <a:ext cx="4404034" cy="303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6806"/>
            <a:ext cx="4453821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825088"/>
            <a:ext cx="4320480" cy="298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5413" y="620688"/>
            <a:ext cx="393858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4961618" cy="344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9157" y="3573016"/>
            <a:ext cx="4684843" cy="324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7560840" cy="327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27584" y="188640"/>
            <a:ext cx="7740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Получение фитобиотиков на основе обогащенных экстрактов гидропонного зеленого корма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4365104"/>
            <a:ext cx="87129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Фитобиотики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представляющие собой  группу кормовых добавок, полученных из растений, обладают выраженными антибактериальными,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антиоксидантными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и другими свойствами, положительно влияющими на усвояемость корма и здоровье пищеварительного тракта сельскохозяйственных животных и птицы. </a:t>
            </a:r>
          </a:p>
          <a:p>
            <a:pPr indent="457200"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 качестве основы для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фитобиотических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препаратов предлагается использовать экстракты зеленого корма, выращенного на гидропонной основе. Гидропонный зеленый корм, производящийся в течение круглого года, является ценной витаминной добавкой, которая хорошо усваивается организмом птицы. Включение в рацион гидропонного зеленого корма способствует значительному повышению продуктивности и качества получаемой продукции. 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008" y="4987042"/>
            <a:ext cx="8964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Лаборатория урбанизированного растениеводства ФГБОУ ВО Южно-Уральский ГАУ, созданная в рамках Договора о взаимном сотрудничестве с ООО «Нефтехимавтоматика» (г. Санкт-Петербург), располагает современным оборудованием для урбанизированного агропроизводства. Имеющаяся материальная база включает в себя различные виды электрооборудования:  вегетационное, контрольно-измерительное, светотехническое, передающее телекоммуниванционное компьютерное.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392144" cy="365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Оборудование лаборатории урбанизированного растениеводства                  ФГБОУ ВО Южно-Уральский ГАУ</a:t>
            </a:r>
            <a:endParaRPr lang="ru-RU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5059050"/>
            <a:ext cx="8855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Назначение данного электрооборудования:</a:t>
            </a:r>
          </a:p>
          <a:p>
            <a:pPr indent="4572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всесезонное разведение и выращивание сельскохозяйственных культур; </a:t>
            </a:r>
          </a:p>
          <a:p>
            <a:pPr indent="4572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контроль параметров микроклимата в воздушной и корнеобитаемой среде;</a:t>
            </a:r>
          </a:p>
          <a:p>
            <a:pPr indent="4572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оценку состояния растений с помощью видеонаблюдения и определения вегетационных индексов на основе спектрально-оптических свойств листового аппарата растений.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4016"/>
            <a:ext cx="3062578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63888" y="76470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5" y="116632"/>
            <a:ext cx="58578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3645024"/>
            <a:ext cx="1535435" cy="157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717032"/>
            <a:ext cx="1314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3645024"/>
            <a:ext cx="137913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764704"/>
            <a:ext cx="864096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 исследований: разработка новых и корректировка устаревших агротехнологий тепличного растениеводства. </a:t>
            </a:r>
          </a:p>
          <a:p>
            <a:pPr indent="457200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Задачи исследований: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изучение воздействия светодиодного освещения для различных культур и методов выращивания, как в лабораторных условиях, так и в условиях закрытого грунта;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корректировка спектров, фотометрии, конструктивных элементов, а так же электронных компонентов оборудования;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изучение особенностей культур, потребность корректировки климатических условий, полива и прочих технологических параметров;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изучение влияния и выбор оптимального спектра для энтомофагов;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разработка технических требований и технических заданий для изготовления промышленных и лабораторных фитотронов;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изучение и оптимизация многоярусного выращивания культур с применением светодиодного оборудования.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предоставление возможности обеспечивать агрономическое сопровождение данных технологий специалистами;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получение государственной поддержки для доработки и создания комплексных решений для сельского хозяйства РФ.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260648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Цель и задачи исследований</a:t>
            </a:r>
            <a:endParaRPr lang="ru-RU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Лаборатория\20-21\календарь\базилик\P1200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2504" y="44992"/>
            <a:ext cx="4416000" cy="3312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4624"/>
            <a:ext cx="458152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Рисунок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89" y="4077072"/>
            <a:ext cx="3286375" cy="27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1425" y="4087341"/>
            <a:ext cx="53625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6050235"/>
            <a:ext cx="5334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635896" y="5436513"/>
            <a:ext cx="5508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Содержание химических элементов в листьях бораго,                    мг/кг продукта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851920" y="3501008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Показатели листового аппарата, продолжительность периода роста и развития бораго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499993" cy="313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0"/>
            <a:ext cx="2448272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микрозелень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-27384"/>
            <a:ext cx="3707904" cy="402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Лаборатория\20-21\календарь\мускари\P11907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2976"/>
            <a:ext cx="4860032" cy="364502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3861048"/>
            <a:ext cx="2448272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выгоночные культуры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6136" y="3573016"/>
            <a:ext cx="2448272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рассада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2563" y="4069918"/>
            <a:ext cx="4043933" cy="278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615608" y="6488668"/>
            <a:ext cx="3528392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гидропонный зеленый корм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56032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Выращивание ягодных культур</a:t>
            </a:r>
            <a:endParaRPr lang="ru-RU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3904451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780928"/>
            <a:ext cx="460046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066303"/>
            <a:ext cx="2422810" cy="167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438696"/>
            <a:ext cx="6372200" cy="4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2924944"/>
            <a:ext cx="270320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067944" y="116632"/>
            <a:ext cx="493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Ремонтантная земляника                                   садовая</a:t>
            </a:r>
            <a:endParaRPr lang="ru-RU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908720"/>
            <a:ext cx="4427984" cy="144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Микроклональное размножение. Производство посадочного материала</a:t>
            </a:r>
            <a:endParaRPr lang="ru-RU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764704"/>
            <a:ext cx="467246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8208"/>
            <a:ext cx="4860032" cy="305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005064"/>
            <a:ext cx="407228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118" y="772095"/>
            <a:ext cx="4391882" cy="244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92080" y="3429000"/>
            <a:ext cx="3528392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выращивание саженцев ежевики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5736" y="4437112"/>
            <a:ext cx="244827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Распределение саженцев ежевики </a:t>
            </a:r>
            <a:r>
              <a:rPr lang="ru-RU" sz="1400" i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Карака</a:t>
            </a:r>
            <a:r>
              <a:rPr lang="ru-RU" sz="1400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черная</a:t>
            </a:r>
            <a:r>
              <a:rPr lang="ru-RU" sz="1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по длине стебля</a:t>
            </a:r>
            <a:endParaRPr lang="ru-RU" sz="1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1608</TotalTime>
  <Words>353</Words>
  <Application>Microsoft Office PowerPoint</Application>
  <PresentationFormat>Экран (4:3)</PresentationFormat>
  <Paragraphs>42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Специальное оформление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123</cp:revision>
  <dcterms:created xsi:type="dcterms:W3CDTF">2015-09-03T08:15:14Z</dcterms:created>
  <dcterms:modified xsi:type="dcterms:W3CDTF">2024-11-23T12:23:38Z</dcterms:modified>
</cp:coreProperties>
</file>